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7" r:id="rId6"/>
    <p:sldId id="270" r:id="rId7"/>
    <p:sldId id="271" r:id="rId8"/>
    <p:sldId id="272" r:id="rId9"/>
    <p:sldId id="269" r:id="rId10"/>
  </p:sldIdLst>
  <p:sldSz cx="18288000" cy="10287000"/>
  <p:notesSz cx="6858000" cy="9144000"/>
  <p:embeddedFontLst>
    <p:embeddedFont>
      <p:font typeface="B Koodak" panose="00000700000000000000" pitchFamily="2" charset="-78"/>
      <p:bold r:id="rId12"/>
    </p:embeddedFont>
    <p:embeddedFont>
      <p:font typeface="B Titr" panose="00000700000000000000" pitchFamily="2" charset="-78"/>
      <p:bold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Extra-Bold" panose="020B0604020202020204" charset="0"/>
      <p:regular r:id="rId18"/>
    </p:embeddedFont>
    <p:embeddedFont>
      <p:font typeface="Montserrat Semi-Bold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C9B"/>
    <a:srgbClr val="19598D"/>
    <a:srgbClr val="466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4DABD-FB23-469C-862D-68542AED35F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7D470-CB75-4211-8790-0B85736D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6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7D470-CB75-4211-8790-0B85736DED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7D470-CB75-4211-8790-0B85736DED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9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691F9-703B-4E10-977B-E2E0E1B31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190500"/>
            <a:ext cx="1452663" cy="1857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A4E5F8-8B8C-6BD4-C8CF-6D8A6D240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59300" y="9431971"/>
            <a:ext cx="688226" cy="699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8C6953AE-8F5C-1C77-6413-20890B56C0F7}"/>
              </a:ext>
            </a:extLst>
          </p:cNvPr>
          <p:cNvSpPr/>
          <p:nvPr userDrawn="1"/>
        </p:nvSpPr>
        <p:spPr>
          <a:xfrm flipV="1">
            <a:off x="-1" y="9296399"/>
            <a:ext cx="18288001" cy="1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B5EE1E51-AEBF-811A-4B0B-92B2DFD4DE93}"/>
              </a:ext>
            </a:extLst>
          </p:cNvPr>
          <p:cNvSpPr txBox="1"/>
          <p:nvPr userDrawn="1"/>
        </p:nvSpPr>
        <p:spPr>
          <a:xfrm>
            <a:off x="1028700" y="92964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 dirty="0">
                <a:solidFill>
                  <a:srgbClr val="FF0000"/>
                </a:solidFill>
                <a:latin typeface="Montserrat"/>
              </a:rPr>
              <a:t>www.company.com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AAFD08-2EDC-A62F-D501-48571C751C49}"/>
              </a:ext>
            </a:extLst>
          </p:cNvPr>
          <p:cNvSpPr/>
          <p:nvPr userDrawn="1"/>
        </p:nvSpPr>
        <p:spPr>
          <a:xfrm>
            <a:off x="15849600" y="9431980"/>
            <a:ext cx="1066800" cy="6993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</a:rPr>
              <a:t>آرم شركت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223BC-B3A1-B6EA-AA5E-86BFF3C7E5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5800" y="304909"/>
            <a:ext cx="1452663" cy="1476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595E2C-8CF8-240D-79B9-2C12B815966C}"/>
              </a:ext>
            </a:extLst>
          </p:cNvPr>
          <p:cNvSpPr/>
          <p:nvPr userDrawn="1"/>
        </p:nvSpPr>
        <p:spPr>
          <a:xfrm>
            <a:off x="14097000" y="304909"/>
            <a:ext cx="1452663" cy="1476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</a:rPr>
              <a:t>آرم شركت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A2F5C-3E84-4E75-CA1F-73C5A2442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94974" y="9386308"/>
            <a:ext cx="688226" cy="699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67914314-9D79-0487-E0F7-7C7401DCED22}"/>
              </a:ext>
            </a:extLst>
          </p:cNvPr>
          <p:cNvSpPr/>
          <p:nvPr userDrawn="1"/>
        </p:nvSpPr>
        <p:spPr>
          <a:xfrm flipV="1">
            <a:off x="-1" y="9296399"/>
            <a:ext cx="18288001" cy="1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5A7D777-0559-45BD-F5E2-F63BF6685371}"/>
              </a:ext>
            </a:extLst>
          </p:cNvPr>
          <p:cNvSpPr txBox="1"/>
          <p:nvPr userDrawn="1"/>
        </p:nvSpPr>
        <p:spPr>
          <a:xfrm>
            <a:off x="1028700" y="92964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 dirty="0">
                <a:solidFill>
                  <a:srgbClr val="FF0000"/>
                </a:solidFill>
                <a:latin typeface="Montserrat"/>
              </a:rPr>
              <a:t>www.company.com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04E94D-E72C-0A92-9DF1-772D50197D54}"/>
              </a:ext>
            </a:extLst>
          </p:cNvPr>
          <p:cNvSpPr/>
          <p:nvPr userDrawn="1"/>
        </p:nvSpPr>
        <p:spPr>
          <a:xfrm>
            <a:off x="16078200" y="9386294"/>
            <a:ext cx="990600" cy="6993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</a:rPr>
              <a:t>آرم شركت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Koodak" panose="00000700000000000000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Koodak" panose="00000700000000000000" pitchFamily="2" charset="-7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B Koodak" panose="00000700000000000000" pitchFamily="2" charset="-7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Koodak" panose="00000700000000000000" pitchFamily="2" charset="-7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B Koodak" panose="00000700000000000000" pitchFamily="2" charset="-7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B Koodak" panose="00000700000000000000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image" Target="../media/image5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sv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svg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image" Target="../media/image26.jpeg"/><Relationship Id="rId4" Type="http://schemas.openxmlformats.org/officeDocument/2006/relationships/image" Target="../media/image2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9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7383002" y="906197"/>
            <a:ext cx="844062" cy="2110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05490" y="2476500"/>
            <a:ext cx="5966460" cy="1261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9637"/>
              </a:lnSpc>
            </a:pPr>
            <a:r>
              <a:rPr lang="fa-IR" sz="8800" dirty="0">
                <a:solidFill>
                  <a:srgbClr val="FFFFFF"/>
                </a:solidFill>
                <a:latin typeface="Montserrat Extra-Bold"/>
                <a:cs typeface="B Titr" panose="00000700000000000000" pitchFamily="2" charset="-78"/>
              </a:rPr>
              <a:t>رادین فراز جم</a:t>
            </a:r>
            <a:endParaRPr lang="en-US" sz="8800" dirty="0">
              <a:solidFill>
                <a:srgbClr val="FFFFFF"/>
              </a:solidFill>
              <a:latin typeface="Montserrat Extra-Bold"/>
              <a:cs typeface="B Titr" panose="000007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210613" y="4919043"/>
            <a:ext cx="5966460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rtl="1">
              <a:lnSpc>
                <a:spcPts val="3779"/>
              </a:lnSpc>
            </a:pPr>
            <a:r>
              <a:rPr lang="fa-IR" sz="2699" dirty="0">
                <a:solidFill>
                  <a:srgbClr val="FFFFFF"/>
                </a:solidFill>
                <a:latin typeface="Montserrat"/>
                <a:cs typeface="B Koodak" panose="00000700000000000000" pitchFamily="2" charset="-78"/>
              </a:rPr>
              <a:t>شرکت رادین فراز جم در سال 1388 با هدف ارائه خدمات بازرگانی شامل  تدارکات داخلی و تدارکات خارجی، خدمات گمرکی فروش و خدمات پس از فروش  اقدام به راه اندازی کارخانه ی تولید قطعات پمپ شامل مکانیکال سیل، ایمپلر، کوپلینگ  نموده است و در این راه خدمات  ارزشمندی را به صنایع نفت و گاز کشور تقدیم نموده است</a:t>
            </a:r>
            <a:r>
              <a:rPr lang="en-US" sz="2699">
                <a:solidFill>
                  <a:srgbClr val="FFFFFF"/>
                </a:solidFill>
                <a:latin typeface="Montserrat"/>
                <a:cs typeface="B Koodak" panose="00000700000000000000" pitchFamily="2" charset="-78"/>
              </a:rPr>
              <a:t>.</a:t>
            </a:r>
            <a:endParaRPr lang="en-US" sz="2699" dirty="0">
              <a:solidFill>
                <a:srgbClr val="FFFFFF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92964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 dirty="0">
                <a:solidFill>
                  <a:srgbClr val="FFFFFF"/>
                </a:solidFill>
                <a:latin typeface="Montserrat"/>
              </a:rPr>
              <a:t>www.rfjco.com</a:t>
            </a:r>
          </a:p>
        </p:txBody>
      </p:sp>
      <p:sp>
        <p:nvSpPr>
          <p:cNvPr id="9" name="AutoShape 9"/>
          <p:cNvSpPr/>
          <p:nvPr/>
        </p:nvSpPr>
        <p:spPr>
          <a:xfrm rot="-5400000">
            <a:off x="16576692" y="3101479"/>
            <a:ext cx="2456682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4478000" y="4326356"/>
            <a:ext cx="2261045" cy="0"/>
          </a:xfrm>
          <a:prstGeom prst="line">
            <a:avLst/>
          </a:prstGeom>
          <a:ln w="10477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984082-B312-A21D-753C-9BC8AFEBF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7615"/>
            <a:ext cx="10638072" cy="6268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AC06D6-37E4-12FE-458A-EB31806DA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340" y="0"/>
            <a:ext cx="2244313" cy="2244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2AADD-1B07-477E-1DA0-100A9DD21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591" y="9316681"/>
            <a:ext cx="931657" cy="929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1214F-E416-CD43-1A96-C1FC020DCE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235001"/>
            <a:ext cx="18288000" cy="295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0384" y="6884421"/>
            <a:ext cx="16256977" cy="8229600"/>
          </a:xfrm>
          <a:prstGeom prst="rect">
            <a:avLst/>
          </a:prstGeom>
          <a:solidFill>
            <a:srgbClr val="1E9C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AutoShape 4"/>
          <p:cNvSpPr/>
          <p:nvPr/>
        </p:nvSpPr>
        <p:spPr>
          <a:xfrm>
            <a:off x="9601199" y="6270361"/>
            <a:ext cx="8686801" cy="2397208"/>
          </a:xfrm>
          <a:prstGeom prst="rect">
            <a:avLst/>
          </a:prstGeom>
          <a:solidFill>
            <a:srgbClr val="1E9C9B">
              <a:alpha val="74000"/>
            </a:srgb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731762" y="1410919"/>
            <a:ext cx="844062" cy="211015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5400000">
            <a:off x="15939739" y="3593303"/>
            <a:ext cx="2456682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9144000" y="1312982"/>
            <a:ext cx="6787591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057"/>
              </a:lnSpc>
              <a:spcBef>
                <a:spcPct val="0"/>
              </a:spcBef>
            </a:pPr>
            <a:r>
              <a:rPr lang="fa-IR" sz="6600" dirty="0">
                <a:solidFill>
                  <a:srgbClr val="1E9C9B"/>
                </a:solidFill>
                <a:latin typeface="Montserrat Extra-Bold"/>
                <a:cs typeface="B Titr" panose="00000700000000000000" pitchFamily="2" charset="-78"/>
              </a:rPr>
              <a:t> درباره رادین فراز جم</a:t>
            </a:r>
            <a:endParaRPr lang="en-US" sz="6600" dirty="0">
              <a:solidFill>
                <a:srgbClr val="1E9C9B"/>
              </a:solidFill>
              <a:latin typeface="Montserrat Extra-Bold"/>
              <a:cs typeface="B Titr" panose="00000700000000000000" pitchFamily="2" charset="-78"/>
            </a:endParaRPr>
          </a:p>
          <a:p>
            <a:pPr algn="r" rtl="1">
              <a:lnSpc>
                <a:spcPts val="8057"/>
              </a:lnSpc>
              <a:spcBef>
                <a:spcPct val="0"/>
              </a:spcBef>
            </a:pPr>
            <a:endParaRPr lang="en-US" sz="8057" dirty="0">
              <a:solidFill>
                <a:srgbClr val="19598D"/>
              </a:solidFill>
              <a:latin typeface="Montserrat Extra-Bold"/>
              <a:cs typeface="B Titr" panose="000007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982200" y="3438332"/>
            <a:ext cx="6787591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3499"/>
              </a:lnSpc>
            </a:pPr>
            <a:r>
              <a:rPr lang="fa-IR" sz="2499" dirty="0">
                <a:solidFill>
                  <a:srgbClr val="000000"/>
                </a:solidFill>
                <a:latin typeface="Montserrat"/>
                <a:cs typeface="B Koodak" panose="00000700000000000000" pitchFamily="2" charset="-78"/>
              </a:rPr>
              <a:t>شرکت رادین فراز جم یکی از اولین شرکت های تولید کننده قطعات پمپ می باشد که محصولات خود را در بازار های داخلی و کشور های همسایه عرضه می نماید.</a:t>
            </a:r>
            <a:endParaRPr lang="en-US" sz="2499" dirty="0">
              <a:solidFill>
                <a:srgbClr val="000000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CBA14E82-D6BE-F6A5-E10E-6D8EFFE3ABCD}"/>
              </a:ext>
            </a:extLst>
          </p:cNvPr>
          <p:cNvSpPr txBox="1"/>
          <p:nvPr/>
        </p:nvSpPr>
        <p:spPr>
          <a:xfrm>
            <a:off x="1028700" y="92964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 dirty="0">
                <a:solidFill>
                  <a:srgbClr val="FF0000"/>
                </a:solidFill>
                <a:latin typeface="Montserrat"/>
              </a:rPr>
              <a:t>www.rfjco.com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7848AA-9CDA-93F3-9479-9319A1621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4" y="2108414"/>
            <a:ext cx="8043968" cy="5360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053246-3EDE-5990-F83E-8B5015D7A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35001"/>
            <a:ext cx="18288000" cy="295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F17991-3348-7C16-4055-D0291D6867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438" y="9233354"/>
            <a:ext cx="1096461" cy="1096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2CD72-9339-7BDC-401A-481DC8FBD4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591" y="9316681"/>
            <a:ext cx="931657" cy="9298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85813" y="-158270"/>
            <a:ext cx="19659626" cy="6857990"/>
          </a:xfrm>
          <a:prstGeom prst="rect">
            <a:avLst/>
          </a:prstGeom>
          <a:solidFill>
            <a:srgbClr val="1E9C9B"/>
          </a:solidFill>
        </p:spPr>
      </p:sp>
      <p:sp>
        <p:nvSpPr>
          <p:cNvPr id="3" name="AutoShape 3"/>
          <p:cNvSpPr/>
          <p:nvPr/>
        </p:nvSpPr>
        <p:spPr>
          <a:xfrm>
            <a:off x="12737218" y="4185866"/>
            <a:ext cx="3569582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1200150" y="4185866"/>
            <a:ext cx="3569582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7029450" y="4185866"/>
            <a:ext cx="3569582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2565768" y="4023941"/>
            <a:ext cx="3569582" cy="422027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AutoShape 9"/>
          <p:cNvSpPr/>
          <p:nvPr/>
        </p:nvSpPr>
        <p:spPr>
          <a:xfrm>
            <a:off x="1028700" y="4023941"/>
            <a:ext cx="3569582" cy="422027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10"/>
          <p:cNvSpPr/>
          <p:nvPr/>
        </p:nvSpPr>
        <p:spPr>
          <a:xfrm>
            <a:off x="6858000" y="4023941"/>
            <a:ext cx="3569582" cy="422027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1846636" y="1514546"/>
            <a:ext cx="1434611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000"/>
              </a:lnSpc>
              <a:spcBef>
                <a:spcPct val="0"/>
              </a:spcBef>
            </a:pPr>
            <a:r>
              <a:rPr lang="fa-IR" sz="8000" dirty="0">
                <a:cs typeface="B Titr" panose="00000700000000000000" pitchFamily="2" charset="-78"/>
              </a:rPr>
              <a:t>ماموریت، چشم انداز و ارزش ها</a:t>
            </a:r>
            <a:endParaRPr lang="en-US" sz="8000" dirty="0">
              <a:solidFill>
                <a:srgbClr val="FFFFFF"/>
              </a:solidFill>
              <a:latin typeface="Montserrat Extra-Bold"/>
              <a:cs typeface="B Titr" panose="000007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842092" y="5955927"/>
            <a:ext cx="3094794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2940"/>
              </a:lnSpc>
            </a:pPr>
            <a:r>
              <a:rPr lang="fa-IR" sz="2100" dirty="0">
                <a:solidFill>
                  <a:srgbClr val="000000"/>
                </a:solidFill>
                <a:latin typeface="Montserrat"/>
                <a:cs typeface="B Koodak" panose="00000700000000000000" pitchFamily="2" charset="-78"/>
              </a:rPr>
              <a:t>طراحی، تولید بهترین مجصول جهت الهام بخشیدن و پیاده سازی راه حل ها برای بحران های پیش روی واحد های تعمییرات صنایع نفت و گاز</a:t>
            </a:r>
            <a:endParaRPr lang="en-US" sz="2100" dirty="0">
              <a:solidFill>
                <a:srgbClr val="000000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095394" y="5934054"/>
            <a:ext cx="3094794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2940"/>
              </a:lnSpc>
            </a:pPr>
            <a:r>
              <a:rPr lang="fa-IR" sz="2100" dirty="0">
                <a:solidFill>
                  <a:srgbClr val="000000"/>
                </a:solidFill>
                <a:latin typeface="Montserrat"/>
                <a:cs typeface="B Koodak" panose="00000700000000000000" pitchFamily="2" charset="-78"/>
              </a:rPr>
              <a:t>ما با تمام وجود به قدرت ایده ها برای تولید مطمئن و پایدار و در نهایت بهترین شرکت ایرانی برای واحد های متقاضی نفت و گاز باشیم.</a:t>
            </a:r>
            <a:endParaRPr lang="en-US" sz="2100" dirty="0">
              <a:solidFill>
                <a:srgbClr val="000000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66094" y="5762183"/>
            <a:ext cx="3094794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2940"/>
              </a:lnSpc>
            </a:pPr>
            <a:r>
              <a:rPr lang="fa-IR" sz="2100" dirty="0">
                <a:solidFill>
                  <a:srgbClr val="000000"/>
                </a:solidFill>
                <a:latin typeface="Montserrat"/>
                <a:cs typeface="B Koodak" panose="00000700000000000000" pitchFamily="2" charset="-78"/>
              </a:rPr>
              <a:t>ارزش های ما فرهنگ سازمانمان را شکل میدهد:</a:t>
            </a:r>
          </a:p>
          <a:p>
            <a:pPr algn="just" rtl="1">
              <a:lnSpc>
                <a:spcPts val="2940"/>
              </a:lnSpc>
            </a:pPr>
            <a:r>
              <a:rPr lang="fa-IR" sz="2100" dirty="0">
                <a:solidFill>
                  <a:srgbClr val="000000"/>
                </a:solidFill>
                <a:latin typeface="Montserrat"/>
                <a:cs typeface="B Koodak" panose="00000700000000000000" pitchFamily="2" charset="-78"/>
              </a:rPr>
              <a:t>راست گویی – امانت داری – یادگیری – انتقال دانش – مسئولیت پذیری – کیفیت بالا – عزت نفس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266094" y="5481276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7095394" y="5481276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2803162" y="5481276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77677" y="923192"/>
            <a:ext cx="844062" cy="2110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028700" y="923192"/>
            <a:ext cx="844062" cy="211015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 rot="23662">
            <a:off x="13861144" y="1014412"/>
            <a:ext cx="2075766" cy="0"/>
          </a:xfrm>
          <a:prstGeom prst="line">
            <a:avLst/>
          </a:prstGeom>
          <a:ln w="28575" cap="rnd">
            <a:solidFill>
              <a:srgbClr val="FF0000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-10776337">
            <a:off x="2313529" y="1014413"/>
            <a:ext cx="2075766" cy="0"/>
          </a:xfrm>
          <a:prstGeom prst="line">
            <a:avLst/>
          </a:prstGeom>
          <a:ln w="28575" cap="rnd">
            <a:solidFill>
              <a:srgbClr val="FF0000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7A2F990-DB90-F438-1229-54BAEEE008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2" t="25410" r="33551" b="11899"/>
          <a:stretch/>
        </p:blipFill>
        <p:spPr>
          <a:xfrm>
            <a:off x="7194957" y="4184568"/>
            <a:ext cx="2754005" cy="11449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86C5AF5-4770-F317-705A-96EEA3BD0D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98"/>
          <a:stretch/>
        </p:blipFill>
        <p:spPr>
          <a:xfrm>
            <a:off x="13724559" y="4146468"/>
            <a:ext cx="1252000" cy="138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D7077A4-75AC-6058-1294-A18C3D3B2D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6"/>
          <a:stretch/>
        </p:blipFill>
        <p:spPr>
          <a:xfrm>
            <a:off x="2114009" y="3962406"/>
            <a:ext cx="1398964" cy="1518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4A61A-41E4-AA55-433D-896D738AFC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250205"/>
            <a:ext cx="18288000" cy="295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4BD833-9C34-50A5-4FA4-EA0252314A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321" y="9236916"/>
            <a:ext cx="5261304" cy="5547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946B0E-9C35-539F-9309-B53D4942E0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684" y="9246741"/>
            <a:ext cx="1096461" cy="1096461"/>
          </a:xfrm>
          <a:prstGeom prst="rect">
            <a:avLst/>
          </a:prstGeom>
        </p:spPr>
      </p:pic>
      <p:sp>
        <p:nvSpPr>
          <p:cNvPr id="20" name="TextBox 11">
            <a:extLst>
              <a:ext uri="{FF2B5EF4-FFF2-40B4-BE49-F238E27FC236}">
                <a16:creationId xmlns:a16="http://schemas.microsoft.com/office/drawing/2014/main" id="{B021CF31-6C44-34BC-87EA-E675643366C4}"/>
              </a:ext>
            </a:extLst>
          </p:cNvPr>
          <p:cNvSpPr txBox="1"/>
          <p:nvPr/>
        </p:nvSpPr>
        <p:spPr>
          <a:xfrm>
            <a:off x="12858751" y="5568057"/>
            <a:ext cx="303920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499"/>
              </a:lnSpc>
            </a:pPr>
            <a:r>
              <a:rPr lang="fa-IR" sz="2499" dirty="0">
                <a:solidFill>
                  <a:srgbClr val="19598D"/>
                </a:solidFill>
                <a:latin typeface="Montserrat"/>
                <a:cs typeface="B Koodak" panose="00000700000000000000" pitchFamily="2" charset="-78"/>
              </a:rPr>
              <a:t>ماموریت شرکت</a:t>
            </a:r>
            <a:endParaRPr lang="en-US" sz="2499" dirty="0">
              <a:solidFill>
                <a:srgbClr val="19598D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7678E997-40D6-BA03-3FAD-17829820E2A5}"/>
              </a:ext>
            </a:extLst>
          </p:cNvPr>
          <p:cNvSpPr txBox="1"/>
          <p:nvPr/>
        </p:nvSpPr>
        <p:spPr>
          <a:xfrm>
            <a:off x="7109316" y="5505409"/>
            <a:ext cx="303920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499"/>
              </a:lnSpc>
            </a:pPr>
            <a:r>
              <a:rPr lang="fa-IR" sz="2499" dirty="0">
                <a:solidFill>
                  <a:srgbClr val="19598D"/>
                </a:solidFill>
                <a:latin typeface="Montserrat"/>
                <a:cs typeface="B Koodak" panose="00000700000000000000" pitchFamily="2" charset="-78"/>
              </a:rPr>
              <a:t>چشم انداز</a:t>
            </a:r>
            <a:endParaRPr lang="en-US" sz="2499" dirty="0">
              <a:solidFill>
                <a:srgbClr val="19598D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007CB2CD-B724-BA0D-04F0-0C93A8DCB986}"/>
              </a:ext>
            </a:extLst>
          </p:cNvPr>
          <p:cNvSpPr txBox="1"/>
          <p:nvPr/>
        </p:nvSpPr>
        <p:spPr>
          <a:xfrm>
            <a:off x="1293888" y="5435503"/>
            <a:ext cx="303920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499"/>
              </a:lnSpc>
            </a:pPr>
            <a:r>
              <a:rPr lang="fa-IR" sz="2499" dirty="0">
                <a:solidFill>
                  <a:srgbClr val="19598D"/>
                </a:solidFill>
                <a:latin typeface="Montserrat"/>
                <a:cs typeface="B Koodak" panose="00000700000000000000" pitchFamily="2" charset="-78"/>
              </a:rPr>
              <a:t>ارزش ها</a:t>
            </a:r>
            <a:endParaRPr lang="en-US" sz="2499" dirty="0">
              <a:solidFill>
                <a:srgbClr val="19598D"/>
              </a:solidFill>
              <a:latin typeface="Montserrat"/>
              <a:cs typeface="B Koodak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FB4D71-6384-C655-E5DD-C6AE405FA7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591" y="9316681"/>
            <a:ext cx="931657" cy="9298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7233269" y="1200570"/>
            <a:ext cx="844062" cy="211015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376337">
            <a:off x="16610273" y="3206116"/>
            <a:ext cx="2075766" cy="0"/>
          </a:xfrm>
          <a:prstGeom prst="line">
            <a:avLst/>
          </a:prstGeom>
          <a:ln w="28575" cap="rnd">
            <a:solidFill>
              <a:srgbClr val="FF0000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9180394" y="884046"/>
            <a:ext cx="7943849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000"/>
              </a:lnSpc>
              <a:spcBef>
                <a:spcPct val="0"/>
              </a:spcBef>
            </a:pPr>
            <a:r>
              <a:rPr lang="fa-IR" sz="4800" dirty="0">
                <a:cs typeface="B Titr" panose="00000700000000000000" pitchFamily="2" charset="-78"/>
              </a:rPr>
              <a:t>استراتژی تولید شرکت رادین فراز جم</a:t>
            </a:r>
            <a:endParaRPr lang="en-US" sz="4800" dirty="0">
              <a:solidFill>
                <a:srgbClr val="19598D"/>
              </a:solidFill>
              <a:latin typeface="Montserrat Extra-Bold"/>
              <a:cs typeface="B Titr" panose="000007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A41E1F-BFEA-00A0-473C-97B3AA1B3E81}"/>
              </a:ext>
            </a:extLst>
          </p:cNvPr>
          <p:cNvGrpSpPr/>
          <p:nvPr/>
        </p:nvGrpSpPr>
        <p:grpSpPr>
          <a:xfrm>
            <a:off x="10794611" y="3889904"/>
            <a:ext cx="6294996" cy="3141886"/>
            <a:chOff x="1387878" y="5587133"/>
            <a:chExt cx="6294996" cy="3141886"/>
          </a:xfrm>
        </p:grpSpPr>
        <p:grpSp>
          <p:nvGrpSpPr>
            <p:cNvPr id="7" name="Group 7"/>
            <p:cNvGrpSpPr/>
            <p:nvPr/>
          </p:nvGrpSpPr>
          <p:grpSpPr>
            <a:xfrm>
              <a:off x="7105068" y="5679361"/>
              <a:ext cx="577806" cy="577806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E9C9B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387878" y="5587133"/>
              <a:ext cx="5466661" cy="31418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rtl="1">
                <a:lnSpc>
                  <a:spcPts val="3499"/>
                </a:lnSpc>
              </a:pPr>
              <a:r>
                <a:rPr lang="fa-IR" sz="2400" dirty="0">
                  <a:solidFill>
                    <a:srgbClr val="000000"/>
                  </a:solidFill>
                  <a:latin typeface="Montserrat"/>
                  <a:cs typeface="B Koodak" panose="00000700000000000000" pitchFamily="2" charset="-78"/>
                </a:rPr>
                <a:t>تولید برای انبار </a:t>
              </a:r>
              <a:r>
                <a:rPr lang="en-US" sz="2400" dirty="0">
                  <a:solidFill>
                    <a:srgbClr val="000000"/>
                  </a:solidFill>
                  <a:latin typeface="Montserrat"/>
                  <a:cs typeface="B Koodak" panose="00000700000000000000" pitchFamily="2" charset="-78"/>
                </a:rPr>
                <a:t>(</a:t>
              </a:r>
              <a:r>
                <a:rPr lang="en-US" sz="2400" dirty="0" err="1">
                  <a:solidFill>
                    <a:srgbClr val="000000"/>
                  </a:solidFill>
                  <a:latin typeface="Montserrat"/>
                  <a:cs typeface="B Koodak" panose="00000700000000000000" pitchFamily="2" charset="-78"/>
                </a:rPr>
                <a:t>moke</a:t>
              </a:r>
              <a:r>
                <a:rPr lang="en-US" sz="2400" dirty="0">
                  <a:solidFill>
                    <a:srgbClr val="000000"/>
                  </a:solidFill>
                  <a:latin typeface="Montserrat"/>
                  <a:cs typeface="B Koodak" panose="00000700000000000000" pitchFamily="2" charset="-78"/>
                </a:rPr>
                <a:t>-to-stock)</a:t>
              </a:r>
              <a:r>
                <a:rPr lang="fa-IR" sz="2400" dirty="0">
                  <a:solidFill>
                    <a:srgbClr val="000000"/>
                  </a:solidFill>
                  <a:latin typeface="Montserrat"/>
                  <a:cs typeface="B Koodak" panose="00000700000000000000" pitchFamily="2" charset="-78"/>
                </a:rPr>
                <a:t> همواره باید انبار نهایی موجودی کافی از محصول مورد نیاز مشتری داشته باشد.</a:t>
              </a:r>
            </a:p>
            <a:p>
              <a:pPr algn="just" rtl="1">
                <a:lnSpc>
                  <a:spcPts val="3499"/>
                </a:lnSpc>
              </a:pPr>
              <a:r>
                <a:rPr lang="fa-IR" sz="2400" dirty="0">
                  <a:solidFill>
                    <a:srgbClr val="000000"/>
                  </a:solidFill>
                  <a:latin typeface="Montserrat"/>
                  <a:cs typeface="B Koodak" panose="00000700000000000000" pitchFamily="2" charset="-78"/>
                </a:rPr>
                <a:t>محصولات در انبار نهایی باید دارای بالاترین کیفیت ممکن باشد. </a:t>
              </a:r>
            </a:p>
            <a:p>
              <a:pPr algn="just" rtl="1">
                <a:lnSpc>
                  <a:spcPts val="3499"/>
                </a:lnSpc>
              </a:pPr>
              <a:r>
                <a:rPr lang="fa-IR" sz="2400" dirty="0">
                  <a:solidFill>
                    <a:srgbClr val="000000"/>
                  </a:solidFill>
                  <a:latin typeface="Montserrat"/>
                  <a:cs typeface="B Koodak" panose="00000700000000000000" pitchFamily="2" charset="-78"/>
                </a:rPr>
                <a:t>قیمت مناسب و سرعت در ارائه خدمات و کیفیت از استراتژی های اصلی شرکت است.</a:t>
              </a:r>
              <a:endParaRPr lang="en-US" sz="2400" dirty="0">
                <a:solidFill>
                  <a:srgbClr val="000000"/>
                </a:solidFill>
                <a:latin typeface="Montserrat"/>
                <a:cs typeface="B Koodak" panose="00000700000000000000" pitchFamily="2" charset="-78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979969E-6125-EF3C-6E7E-02FFBBD05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2630184"/>
            <a:ext cx="8674683" cy="57808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7601ED-6CF8-63FD-B220-9A98FCB25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93584"/>
            <a:ext cx="18288000" cy="304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FC69B5-B674-2C62-5C37-6985F62F0F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684" y="9246741"/>
            <a:ext cx="1096461" cy="10964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0F92F6-7CE2-5A02-A484-4ABDC82E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321" y="9236916"/>
            <a:ext cx="5261304" cy="554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B242AB-4003-FC20-7258-00D23BBF0B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591" y="9316681"/>
            <a:ext cx="931657" cy="929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942777" y="1345223"/>
            <a:ext cx="844062" cy="2110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01162" y="2534729"/>
            <a:ext cx="844062" cy="21101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376337">
            <a:off x="16326925" y="3337125"/>
            <a:ext cx="2075766" cy="0"/>
          </a:xfrm>
          <a:prstGeom prst="line">
            <a:avLst/>
          </a:prstGeom>
          <a:ln w="28575" cap="rnd">
            <a:solidFill>
              <a:srgbClr val="FF0000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376337">
            <a:off x="-114691" y="4526630"/>
            <a:ext cx="2075766" cy="0"/>
          </a:xfrm>
          <a:prstGeom prst="line">
            <a:avLst/>
          </a:prstGeom>
          <a:ln w="28575" cap="rnd">
            <a:solidFill>
              <a:srgbClr val="FF0000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548907" y="3566958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548907" y="6515759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9396184" y="3566958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9396184" y="6515759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418053" y="3445811"/>
            <a:ext cx="7604618" cy="2649358"/>
          </a:xfrm>
          <a:prstGeom prst="rect">
            <a:avLst/>
          </a:prstGeom>
          <a:solidFill>
            <a:srgbClr val="1E9C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AutoShape 12"/>
          <p:cNvSpPr/>
          <p:nvPr/>
        </p:nvSpPr>
        <p:spPr>
          <a:xfrm>
            <a:off x="1418053" y="6394612"/>
            <a:ext cx="7604618" cy="2649358"/>
          </a:xfrm>
          <a:prstGeom prst="rect">
            <a:avLst/>
          </a:prstGeom>
          <a:solidFill>
            <a:srgbClr val="1E9C9B"/>
          </a:solidFill>
        </p:spPr>
      </p:sp>
      <p:sp>
        <p:nvSpPr>
          <p:cNvPr id="13" name="AutoShape 13"/>
          <p:cNvSpPr/>
          <p:nvPr/>
        </p:nvSpPr>
        <p:spPr>
          <a:xfrm>
            <a:off x="9265329" y="3445811"/>
            <a:ext cx="7604618" cy="2649358"/>
          </a:xfrm>
          <a:prstGeom prst="rect">
            <a:avLst/>
          </a:prstGeom>
          <a:solidFill>
            <a:srgbClr val="1E9C9B"/>
          </a:solidFill>
        </p:spPr>
      </p:sp>
      <p:sp>
        <p:nvSpPr>
          <p:cNvPr id="14" name="AutoShape 14"/>
          <p:cNvSpPr/>
          <p:nvPr/>
        </p:nvSpPr>
        <p:spPr>
          <a:xfrm>
            <a:off x="9265329" y="6394612"/>
            <a:ext cx="7604618" cy="2649358"/>
          </a:xfrm>
          <a:prstGeom prst="rect">
            <a:avLst/>
          </a:prstGeom>
          <a:solidFill>
            <a:srgbClr val="1E9C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5"/>
          <p:cNvSpPr txBox="1"/>
          <p:nvPr/>
        </p:nvSpPr>
        <p:spPr>
          <a:xfrm>
            <a:off x="2724915" y="1181100"/>
            <a:ext cx="1283817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fa-IR" sz="8000" dirty="0">
                <a:solidFill>
                  <a:srgbClr val="1E9C9B"/>
                </a:solidFill>
                <a:latin typeface="Montserrat Extra-Bold"/>
                <a:cs typeface="B Titr" panose="00000700000000000000" pitchFamily="2" charset="-78"/>
              </a:rPr>
              <a:t>مهم ترین محصولات ما</a:t>
            </a:r>
            <a:endParaRPr lang="en-US" sz="8000" dirty="0">
              <a:solidFill>
                <a:srgbClr val="1E9C9B"/>
              </a:solidFill>
              <a:latin typeface="Montserrat Extra-Bold"/>
              <a:cs typeface="B Titr" panose="000007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641400" y="4923615"/>
            <a:ext cx="6852475" cy="367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3080"/>
              </a:lnSpc>
              <a:spcBef>
                <a:spcPct val="0"/>
              </a:spcBef>
            </a:pPr>
            <a:endParaRPr lang="en-US" sz="2200" u="none" dirty="0">
              <a:solidFill>
                <a:srgbClr val="FFFFFF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958907" y="3872863"/>
            <a:ext cx="62174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500" u="none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مکانیکال سیل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94124" y="4929805"/>
            <a:ext cx="6799557" cy="367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3080"/>
              </a:lnSpc>
              <a:spcBef>
                <a:spcPct val="0"/>
              </a:spcBef>
            </a:pPr>
            <a:endParaRPr lang="en-US" sz="2200" u="none" dirty="0">
              <a:solidFill>
                <a:srgbClr val="FFFFFF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111630" y="3872863"/>
            <a:ext cx="62174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800" dirty="0">
                <a:solidFill>
                  <a:srgbClr val="FFFFFF"/>
                </a:solidFill>
                <a:latin typeface="Montserrat"/>
                <a:cs typeface="B Koodak" panose="00000700000000000000" pitchFamily="2" charset="-78"/>
              </a:rPr>
              <a:t>ایمپلر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620928" y="7878345"/>
            <a:ext cx="6852475" cy="367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3080"/>
              </a:lnSpc>
            </a:pPr>
            <a:endParaRPr lang="en-US" sz="2200" dirty="0">
              <a:solidFill>
                <a:srgbClr val="FFFFFF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958907" y="6816902"/>
            <a:ext cx="62174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800" dirty="0">
                <a:solidFill>
                  <a:srgbClr val="FFFFFF"/>
                </a:solidFill>
                <a:latin typeface="Montserrat"/>
                <a:cs typeface="B Koodak" panose="00000700000000000000" pitchFamily="2" charset="-78"/>
              </a:rPr>
              <a:t>کوپلینگ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82751" y="7980981"/>
            <a:ext cx="6799557" cy="367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3080"/>
              </a:lnSpc>
              <a:spcBef>
                <a:spcPct val="0"/>
              </a:spcBef>
            </a:pPr>
            <a:endParaRPr lang="en-US" sz="2200" u="none" dirty="0">
              <a:solidFill>
                <a:srgbClr val="FFFFFF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111630" y="6826426"/>
            <a:ext cx="62174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500" u="none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شافت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BC9E93-F894-53C8-B0F5-23FCAAF4C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93584"/>
            <a:ext cx="18288000" cy="304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BDDC02-A7CB-B65F-FD48-A78F85924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21" y="9236916"/>
            <a:ext cx="5261304" cy="5547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979170-CB40-758B-F1C9-99865FB172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684" y="9246741"/>
            <a:ext cx="1096461" cy="10964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D946DA-FE96-1412-C3AE-90D134B9DB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591" y="9316681"/>
            <a:ext cx="931657" cy="9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5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942777" y="1345223"/>
            <a:ext cx="844062" cy="2110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01162" y="2534729"/>
            <a:ext cx="844062" cy="21101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376337">
            <a:off x="16326925" y="3337125"/>
            <a:ext cx="2075766" cy="0"/>
          </a:xfrm>
          <a:prstGeom prst="line">
            <a:avLst/>
          </a:prstGeom>
          <a:ln w="28575" cap="rnd">
            <a:solidFill>
              <a:srgbClr val="FF0000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376337">
            <a:off x="-114691" y="4526630"/>
            <a:ext cx="2075766" cy="0"/>
          </a:xfrm>
          <a:prstGeom prst="line">
            <a:avLst/>
          </a:prstGeom>
          <a:ln w="28575" cap="rnd">
            <a:solidFill>
              <a:srgbClr val="FF0000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548907" y="3566958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548907" y="6515759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9396184" y="3566958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9396184" y="6515759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418053" y="3445811"/>
            <a:ext cx="7604618" cy="2649358"/>
          </a:xfrm>
          <a:prstGeom prst="rect">
            <a:avLst/>
          </a:prstGeom>
          <a:solidFill>
            <a:srgbClr val="1E9C9B"/>
          </a:solidFill>
        </p:spPr>
      </p:sp>
      <p:sp>
        <p:nvSpPr>
          <p:cNvPr id="12" name="AutoShape 12"/>
          <p:cNvSpPr/>
          <p:nvPr/>
        </p:nvSpPr>
        <p:spPr>
          <a:xfrm>
            <a:off x="1418053" y="6394612"/>
            <a:ext cx="7604618" cy="2649358"/>
          </a:xfrm>
          <a:prstGeom prst="rect">
            <a:avLst/>
          </a:prstGeom>
          <a:solidFill>
            <a:srgbClr val="1E9C9B"/>
          </a:solidFill>
          <a:effectLst>
            <a:glow>
              <a:schemeClr val="accent1">
                <a:alpha val="40000"/>
              </a:schemeClr>
            </a:glow>
          </a:effectLst>
        </p:spPr>
      </p:sp>
      <p:sp>
        <p:nvSpPr>
          <p:cNvPr id="13" name="AutoShape 13"/>
          <p:cNvSpPr/>
          <p:nvPr/>
        </p:nvSpPr>
        <p:spPr>
          <a:xfrm>
            <a:off x="9265329" y="3445811"/>
            <a:ext cx="7604618" cy="2649358"/>
          </a:xfrm>
          <a:prstGeom prst="rect">
            <a:avLst/>
          </a:prstGeom>
          <a:solidFill>
            <a:srgbClr val="1E9C9B"/>
          </a:solidFill>
        </p:spPr>
      </p:sp>
      <p:sp>
        <p:nvSpPr>
          <p:cNvPr id="14" name="AutoShape 14"/>
          <p:cNvSpPr/>
          <p:nvPr/>
        </p:nvSpPr>
        <p:spPr>
          <a:xfrm>
            <a:off x="9265329" y="6394612"/>
            <a:ext cx="7604618" cy="2649358"/>
          </a:xfrm>
          <a:prstGeom prst="rect">
            <a:avLst/>
          </a:prstGeom>
          <a:solidFill>
            <a:srgbClr val="1E9C9B"/>
          </a:solidFill>
        </p:spPr>
      </p:sp>
      <p:sp>
        <p:nvSpPr>
          <p:cNvPr id="15" name="TextBox 15"/>
          <p:cNvSpPr txBox="1"/>
          <p:nvPr/>
        </p:nvSpPr>
        <p:spPr>
          <a:xfrm>
            <a:off x="2724915" y="1181100"/>
            <a:ext cx="1283817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fa-IR" sz="8000" dirty="0">
                <a:solidFill>
                  <a:srgbClr val="1E9C9B"/>
                </a:solidFill>
                <a:latin typeface="Montserrat Extra-Bold"/>
                <a:cs typeface="B Titr" panose="00000700000000000000" pitchFamily="2" charset="-78"/>
              </a:rPr>
              <a:t>مهم ترین خدمات ما</a:t>
            </a:r>
            <a:endParaRPr lang="en-US" sz="8000" dirty="0">
              <a:solidFill>
                <a:srgbClr val="1E9C9B"/>
              </a:solidFill>
              <a:latin typeface="Montserrat Extra-Bold"/>
              <a:cs typeface="B Titr" panose="000007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937168" y="4276819"/>
            <a:ext cx="62174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500" u="none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در دسترس بودن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111628" y="3557960"/>
            <a:ext cx="6217463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500" u="none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پاسخگویی جهت ارائه خدمات به واحد های متقاضی تعمیرات نفت و گاز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937167" y="6507421"/>
            <a:ext cx="6217463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500" u="none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طراحی و تولید و رفع مشکلات بوجود آمده در تمامی پمپ ها با برند های مختلف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111629" y="7240372"/>
            <a:ext cx="62174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500" u="none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خدمات پس از فروش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2B359A7-F56C-5775-12CA-CD40FF16C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93584"/>
            <a:ext cx="18288000" cy="304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99E068-D9C4-BB99-871D-B4054AE65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21" y="9236916"/>
            <a:ext cx="5261304" cy="5547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3F1BA2-2739-707E-AE24-65F640A588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684" y="9246741"/>
            <a:ext cx="1096461" cy="10964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732654-298F-F79B-2531-453E18ABFC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591" y="9316681"/>
            <a:ext cx="931657" cy="9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7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942777" y="1345223"/>
            <a:ext cx="844062" cy="2110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01162" y="2534729"/>
            <a:ext cx="844062" cy="21101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376337">
            <a:off x="16326925" y="3337125"/>
            <a:ext cx="2075766" cy="0"/>
          </a:xfrm>
          <a:prstGeom prst="line">
            <a:avLst/>
          </a:prstGeom>
          <a:ln w="28575" cap="rnd">
            <a:solidFill>
              <a:srgbClr val="FF0000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376337">
            <a:off x="-114691" y="4526630"/>
            <a:ext cx="2075766" cy="0"/>
          </a:xfrm>
          <a:prstGeom prst="line">
            <a:avLst/>
          </a:prstGeom>
          <a:ln w="28575" cap="rnd">
            <a:solidFill>
              <a:srgbClr val="FF0000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548907" y="3566958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548907" y="6515759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9396184" y="3566958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9396184" y="6515759"/>
            <a:ext cx="7604618" cy="2649358"/>
          </a:xfrm>
          <a:prstGeom prst="rect">
            <a:avLst/>
          </a:prstGeom>
          <a:solidFill>
            <a:srgbClr val="000000">
              <a:alpha val="11765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418053" y="3445811"/>
            <a:ext cx="7604618" cy="2649358"/>
          </a:xfrm>
          <a:prstGeom prst="rect">
            <a:avLst/>
          </a:prstGeom>
          <a:solidFill>
            <a:srgbClr val="1E9C9B"/>
          </a:solidFill>
        </p:spPr>
      </p:sp>
      <p:sp>
        <p:nvSpPr>
          <p:cNvPr id="12" name="AutoShape 12"/>
          <p:cNvSpPr/>
          <p:nvPr/>
        </p:nvSpPr>
        <p:spPr>
          <a:xfrm>
            <a:off x="1418053" y="6394612"/>
            <a:ext cx="7604618" cy="2649358"/>
          </a:xfrm>
          <a:prstGeom prst="rect">
            <a:avLst/>
          </a:prstGeom>
          <a:solidFill>
            <a:srgbClr val="1E9C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AutoShape 13"/>
          <p:cNvSpPr/>
          <p:nvPr/>
        </p:nvSpPr>
        <p:spPr>
          <a:xfrm>
            <a:off x="9265329" y="3445811"/>
            <a:ext cx="7604618" cy="2649358"/>
          </a:xfrm>
          <a:prstGeom prst="rect">
            <a:avLst/>
          </a:prstGeom>
          <a:solidFill>
            <a:srgbClr val="1E9C9B"/>
          </a:solidFill>
        </p:spPr>
      </p:sp>
      <p:sp>
        <p:nvSpPr>
          <p:cNvPr id="14" name="AutoShape 14"/>
          <p:cNvSpPr/>
          <p:nvPr/>
        </p:nvSpPr>
        <p:spPr>
          <a:xfrm>
            <a:off x="9265329" y="6394612"/>
            <a:ext cx="7604618" cy="2649358"/>
          </a:xfrm>
          <a:prstGeom prst="rect">
            <a:avLst/>
          </a:prstGeom>
          <a:solidFill>
            <a:srgbClr val="1E9C9B"/>
          </a:solidFill>
        </p:spPr>
      </p:sp>
      <p:sp>
        <p:nvSpPr>
          <p:cNvPr id="15" name="TextBox 15"/>
          <p:cNvSpPr txBox="1"/>
          <p:nvPr/>
        </p:nvSpPr>
        <p:spPr>
          <a:xfrm>
            <a:off x="2724915" y="1181100"/>
            <a:ext cx="1283817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fa-IR" sz="8000" dirty="0">
                <a:solidFill>
                  <a:srgbClr val="1E9C9B"/>
                </a:solidFill>
                <a:latin typeface="Montserrat Extra-Bold"/>
                <a:cs typeface="B Titr" panose="00000700000000000000" pitchFamily="2" charset="-78"/>
              </a:rPr>
              <a:t>مهم ترین پروژه‌های ما</a:t>
            </a:r>
            <a:endParaRPr lang="en-US" sz="8000" dirty="0">
              <a:solidFill>
                <a:srgbClr val="1E9C9B"/>
              </a:solidFill>
              <a:latin typeface="Montserrat Extra-Bold"/>
              <a:cs typeface="B Titr" panose="000007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641400" y="4923615"/>
            <a:ext cx="685247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3080"/>
              </a:lnSpc>
              <a:spcBef>
                <a:spcPct val="0"/>
              </a:spcBef>
            </a:pPr>
            <a:r>
              <a:rPr lang="fa-IR" sz="2200" u="none" dirty="0">
                <a:solidFill>
                  <a:srgbClr val="FFFFFF"/>
                </a:solidFill>
                <a:latin typeface="Montserrat"/>
                <a:cs typeface="B Koodak" panose="00000700000000000000" pitchFamily="2" charset="-78"/>
              </a:rPr>
              <a:t>قرارداد ساخت تمامی  مکانیکال سیل های  پتروشیمی لردگان</a:t>
            </a:r>
            <a:endParaRPr lang="en-US" sz="2200" u="none" dirty="0">
              <a:solidFill>
                <a:srgbClr val="FFFFFF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958907" y="3872863"/>
            <a:ext cx="62174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500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پتروشیمی لردگان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94124" y="4929805"/>
            <a:ext cx="6799557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3080"/>
              </a:lnSpc>
              <a:spcBef>
                <a:spcPct val="0"/>
              </a:spcBef>
            </a:pPr>
            <a:r>
              <a:rPr lang="fa-IR" sz="2200" u="none" dirty="0">
                <a:solidFill>
                  <a:srgbClr val="FFFFFF"/>
                </a:solidFill>
                <a:latin typeface="Montserrat"/>
                <a:cs typeface="B Koodak" panose="00000700000000000000" pitchFamily="2" charset="-78"/>
              </a:rPr>
              <a:t>قرارداد ساخت تمامی  مکانیکال سیل های  جان کرین پتروشیمی </a:t>
            </a:r>
          </a:p>
          <a:p>
            <a:pPr marL="0" lvl="0" indent="0" algn="ctr" rtl="1">
              <a:lnSpc>
                <a:spcPts val="3080"/>
              </a:lnSpc>
              <a:spcBef>
                <a:spcPct val="0"/>
              </a:spcBef>
            </a:pPr>
            <a:r>
              <a:rPr lang="fa-IR" sz="2200" u="none" dirty="0">
                <a:solidFill>
                  <a:srgbClr val="FFFFFF"/>
                </a:solidFill>
                <a:latin typeface="Montserrat"/>
                <a:cs typeface="B Koodak" panose="00000700000000000000" pitchFamily="2" charset="-78"/>
              </a:rPr>
              <a:t>بوعلی سینا</a:t>
            </a:r>
            <a:endParaRPr lang="en-US" sz="2200" u="none" dirty="0">
              <a:solidFill>
                <a:srgbClr val="FFFFFF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111630" y="3872863"/>
            <a:ext cx="62174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299"/>
              </a:lnSpc>
              <a:spcBef>
                <a:spcPct val="0"/>
              </a:spcBef>
            </a:pPr>
            <a:r>
              <a:rPr lang="fa-IR" sz="4500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پتروشیمی بوعلی سینا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620928" y="7878345"/>
            <a:ext cx="6852475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080"/>
              </a:lnSpc>
            </a:pPr>
            <a:r>
              <a:rPr lang="fa-IR" sz="2200" dirty="0">
                <a:solidFill>
                  <a:srgbClr val="FFFFFF"/>
                </a:solidFill>
                <a:latin typeface="Montserrat"/>
                <a:cs typeface="B Koodak" panose="00000700000000000000" pitchFamily="2" charset="-78"/>
              </a:rPr>
              <a:t>قرارداد ساخت و طراحی  مکانیکال سیل های  روناردجوشت و پرمیل و </a:t>
            </a:r>
            <a:r>
              <a:rPr lang="en-US" sz="2200" dirty="0">
                <a:solidFill>
                  <a:srgbClr val="FFFFFF"/>
                </a:solidFill>
                <a:latin typeface="Montserrat"/>
                <a:cs typeface="B Koodak" panose="00000700000000000000" pitchFamily="2" charset="-78"/>
              </a:rPr>
              <a:t>Hot oil </a:t>
            </a:r>
            <a:r>
              <a:rPr lang="fa-IR" sz="2200" dirty="0">
                <a:solidFill>
                  <a:srgbClr val="FFFFFF"/>
                </a:solidFill>
                <a:latin typeface="Montserrat"/>
                <a:cs typeface="B Koodak" panose="00000700000000000000" pitchFamily="2" charset="-78"/>
              </a:rPr>
              <a:t> و راکتورهای پتروشیمی تندگویان</a:t>
            </a:r>
            <a:endParaRPr lang="en-US" sz="2200" dirty="0">
              <a:solidFill>
                <a:srgbClr val="FFFFFF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958907" y="6816902"/>
            <a:ext cx="62174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299"/>
              </a:lnSpc>
              <a:spcBef>
                <a:spcPct val="0"/>
              </a:spcBef>
            </a:pPr>
            <a:r>
              <a:rPr lang="fa-IR" sz="4500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پتروشیمی تندگویان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82751" y="7980981"/>
            <a:ext cx="6799557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 rtl="1">
              <a:lnSpc>
                <a:spcPts val="3080"/>
              </a:lnSpc>
              <a:spcBef>
                <a:spcPct val="0"/>
              </a:spcBef>
            </a:pPr>
            <a:r>
              <a:rPr lang="fa-IR" sz="2200" u="none" dirty="0">
                <a:solidFill>
                  <a:srgbClr val="FFFFFF"/>
                </a:solidFill>
                <a:latin typeface="Montserrat"/>
                <a:cs typeface="B Koodak" panose="00000700000000000000" pitchFamily="2" charset="-78"/>
              </a:rPr>
              <a:t>قرارداد ساخت و طراحی مکانیکال سیل های  پمپ های مختلف پتروشیمی امیر کبیر</a:t>
            </a:r>
            <a:endParaRPr lang="en-US" sz="2200" u="none" dirty="0">
              <a:solidFill>
                <a:srgbClr val="FFFFFF"/>
              </a:solidFill>
              <a:latin typeface="Montserrat"/>
              <a:cs typeface="B Koodak" panose="000007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111630" y="6826426"/>
            <a:ext cx="62174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299"/>
              </a:lnSpc>
              <a:spcBef>
                <a:spcPct val="0"/>
              </a:spcBef>
            </a:pPr>
            <a:r>
              <a:rPr lang="fa-IR" sz="4500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پتروشیمی امیرکبیر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67961BD-AFBB-310E-41C1-F11132C9C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93584"/>
            <a:ext cx="18288000" cy="304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7914B0E-0779-5BDA-361F-C0099F849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21" y="9236916"/>
            <a:ext cx="5261304" cy="5547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1C4F87-0271-7D9F-014C-8E2F35CB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684" y="9246741"/>
            <a:ext cx="1096461" cy="10964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5F8CAC-F598-D7BB-5AA2-D8CBC62B46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591" y="9316681"/>
            <a:ext cx="931657" cy="9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5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942777" y="1345223"/>
            <a:ext cx="844062" cy="2110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01162" y="2534729"/>
            <a:ext cx="844062" cy="21101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376337">
            <a:off x="16326925" y="3337125"/>
            <a:ext cx="2075766" cy="0"/>
          </a:xfrm>
          <a:prstGeom prst="line">
            <a:avLst/>
          </a:prstGeom>
          <a:ln w="28575" cap="rnd">
            <a:solidFill>
              <a:srgbClr val="FF0000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376337">
            <a:off x="-114691" y="4526630"/>
            <a:ext cx="2075766" cy="0"/>
          </a:xfrm>
          <a:prstGeom prst="line">
            <a:avLst/>
          </a:prstGeom>
          <a:ln w="28575" cap="rnd">
            <a:solidFill>
              <a:srgbClr val="FF0000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2067002" y="3598211"/>
            <a:ext cx="5230398" cy="1697689"/>
          </a:xfrm>
          <a:prstGeom prst="rect">
            <a:avLst/>
          </a:prstGeom>
          <a:solidFill>
            <a:srgbClr val="000000">
              <a:alpha val="11765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11976516" y="3445809"/>
            <a:ext cx="5244684" cy="1697689"/>
          </a:xfrm>
          <a:prstGeom prst="rect">
            <a:avLst/>
          </a:prstGeom>
          <a:solidFill>
            <a:srgbClr val="1E9C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5"/>
          <p:cNvSpPr txBox="1"/>
          <p:nvPr/>
        </p:nvSpPr>
        <p:spPr>
          <a:xfrm>
            <a:off x="2724915" y="1181100"/>
            <a:ext cx="1283817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fa-IR" sz="8000" dirty="0">
                <a:solidFill>
                  <a:srgbClr val="19598D"/>
                </a:solidFill>
                <a:latin typeface="Montserrat Extra-Bold"/>
                <a:cs typeface="B Titr" panose="00000700000000000000" pitchFamily="2" charset="-78"/>
              </a:rPr>
              <a:t>برخی از مشتریان ما</a:t>
            </a:r>
            <a:endParaRPr lang="en-US" sz="8000" dirty="0">
              <a:solidFill>
                <a:srgbClr val="19598D"/>
              </a:solidFill>
              <a:latin typeface="Montserrat Extra-Bold"/>
              <a:cs typeface="B Titr" panose="000007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189033" y="3889075"/>
            <a:ext cx="481964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500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پتروشیمی امیر کبیر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859488-AB1D-549C-D9C1-2AE9D3838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598211"/>
            <a:ext cx="5230821" cy="17009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898114-7F36-F881-DA6F-9F0451F8E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89" y="3442567"/>
            <a:ext cx="5249111" cy="17009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3F897D-8BF7-BFAB-5AEB-129B1B72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598211"/>
            <a:ext cx="5230821" cy="17009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9EB12D-4905-5E6C-0144-C022D95B9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36" y="3442567"/>
            <a:ext cx="5249111" cy="17009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25C010-44E5-382C-DC20-69582517D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0091" y="6382285"/>
            <a:ext cx="5236918" cy="17009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DCCB76-6839-3CA5-167B-AE04580DD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6516" y="6243300"/>
            <a:ext cx="5243014" cy="17009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9111A58-69F3-46F9-04FD-000956085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6379043"/>
            <a:ext cx="5236918" cy="17009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4E323B-FD46-55AB-F920-09565FA78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6379042"/>
            <a:ext cx="5236918" cy="17009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8D6C97A-D0B4-9B30-8EA1-3ED7CD898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3948" y="6243300"/>
            <a:ext cx="5243014" cy="17009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C976F2-7A60-19EA-D048-6F9FCBA88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433" y="6243300"/>
            <a:ext cx="5243014" cy="1700931"/>
          </a:xfrm>
          <a:prstGeom prst="rect">
            <a:avLst/>
          </a:prstGeom>
        </p:spPr>
      </p:pic>
      <p:sp>
        <p:nvSpPr>
          <p:cNvPr id="39" name="TextBox 19">
            <a:extLst>
              <a:ext uri="{FF2B5EF4-FFF2-40B4-BE49-F238E27FC236}">
                <a16:creationId xmlns:a16="http://schemas.microsoft.com/office/drawing/2014/main" id="{03BC6A1B-4AFB-0182-6F34-B6CDD44DAA2D}"/>
              </a:ext>
            </a:extLst>
          </p:cNvPr>
          <p:cNvSpPr txBox="1"/>
          <p:nvPr/>
        </p:nvSpPr>
        <p:spPr>
          <a:xfrm>
            <a:off x="6713635" y="3481065"/>
            <a:ext cx="4819649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500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پتروشیمی بندر امام خمینی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02BDE393-710C-61E3-AED5-E22306085191}"/>
              </a:ext>
            </a:extLst>
          </p:cNvPr>
          <p:cNvSpPr txBox="1"/>
          <p:nvPr/>
        </p:nvSpPr>
        <p:spPr>
          <a:xfrm>
            <a:off x="1145066" y="3889074"/>
            <a:ext cx="481964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500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پتروشیمی تندگویان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0C015CAE-637D-4408-BD92-2B4466B6F9AD}"/>
              </a:ext>
            </a:extLst>
          </p:cNvPr>
          <p:cNvSpPr txBox="1"/>
          <p:nvPr/>
        </p:nvSpPr>
        <p:spPr>
          <a:xfrm>
            <a:off x="12188198" y="6689808"/>
            <a:ext cx="481964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500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پتروشیمی لردگان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5C56E5C2-C859-74CD-93E1-49F3E2D4E12F}"/>
              </a:ext>
            </a:extLst>
          </p:cNvPr>
          <p:cNvSpPr txBox="1"/>
          <p:nvPr/>
        </p:nvSpPr>
        <p:spPr>
          <a:xfrm>
            <a:off x="6705630" y="6658635"/>
            <a:ext cx="481964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500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پتروشیمی کارون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11FA55A2-8A5C-D5D0-5BDE-41810416C37C}"/>
              </a:ext>
            </a:extLst>
          </p:cNvPr>
          <p:cNvSpPr txBox="1"/>
          <p:nvPr/>
        </p:nvSpPr>
        <p:spPr>
          <a:xfrm>
            <a:off x="1272385" y="6658634"/>
            <a:ext cx="481964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fa-IR" sz="4500" dirty="0">
                <a:solidFill>
                  <a:srgbClr val="FFFFFF"/>
                </a:solidFill>
                <a:latin typeface="Montserrat Semi-Bold Bold"/>
                <a:cs typeface="B Koodak" panose="00000700000000000000" pitchFamily="2" charset="-78"/>
              </a:rPr>
              <a:t>پتروشیمی فناوران</a:t>
            </a:r>
            <a:endParaRPr lang="en-US" sz="4500" u="none" dirty="0">
              <a:solidFill>
                <a:srgbClr val="FFFFFF"/>
              </a:solidFill>
              <a:latin typeface="Montserrat Semi-Bold Bold"/>
              <a:cs typeface="B Koodak" panose="00000700000000000000" pitchFamily="2" charset="-78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1D5D4B7-42A4-5B31-47F8-601571B143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193584"/>
            <a:ext cx="18288000" cy="3048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A40B551-3009-ED21-2D29-6D9F2973C0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321" y="9236916"/>
            <a:ext cx="5261304" cy="55478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E99E1EE-FE4E-8688-C4DF-98FF5FEF5A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684" y="9246741"/>
            <a:ext cx="1096461" cy="10964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6AC60B-510A-469C-1B8C-FC2D5FD4D1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591" y="9316681"/>
            <a:ext cx="931657" cy="9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85813" y="-158270"/>
            <a:ext cx="19659626" cy="6857990"/>
          </a:xfrm>
          <a:prstGeom prst="rect">
            <a:avLst/>
          </a:prstGeom>
          <a:solidFill>
            <a:srgbClr val="1E9C9B"/>
          </a:solidFill>
        </p:spPr>
      </p:sp>
      <p:sp>
        <p:nvSpPr>
          <p:cNvPr id="3" name="AutoShape 3"/>
          <p:cNvSpPr/>
          <p:nvPr/>
        </p:nvSpPr>
        <p:spPr>
          <a:xfrm>
            <a:off x="14413618" y="4185866"/>
            <a:ext cx="3569582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5216761" y="4185866"/>
            <a:ext cx="3569582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9841618" y="4185866"/>
            <a:ext cx="3569582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4249400" y="4023941"/>
            <a:ext cx="3569582" cy="422027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AutoShape 9"/>
          <p:cNvSpPr/>
          <p:nvPr/>
        </p:nvSpPr>
        <p:spPr>
          <a:xfrm>
            <a:off x="5082057" y="4023941"/>
            <a:ext cx="3569582" cy="422027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10"/>
          <p:cNvSpPr/>
          <p:nvPr/>
        </p:nvSpPr>
        <p:spPr>
          <a:xfrm>
            <a:off x="9677400" y="4023941"/>
            <a:ext cx="3569582" cy="422027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1974543" y="1028699"/>
            <a:ext cx="1434611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fa-IR" sz="8000" dirty="0">
                <a:solidFill>
                  <a:srgbClr val="FFFFFF"/>
                </a:solidFill>
                <a:latin typeface="Montserrat Extra-Bold"/>
                <a:cs typeface="B Titr" panose="00000700000000000000" pitchFamily="2" charset="-78"/>
              </a:rPr>
              <a:t> مهم ترین افتخارات ما</a:t>
            </a:r>
            <a:endParaRPr lang="en-US" sz="8000" dirty="0">
              <a:solidFill>
                <a:srgbClr val="FFFFFF"/>
              </a:solidFill>
              <a:latin typeface="Montserrat Extra-Bold"/>
              <a:cs typeface="B Titr" panose="00000700000000000000" pitchFamily="2" charset="-78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5319303" y="5219700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9935406" y="5219700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4486794" y="5219700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77677" y="923192"/>
            <a:ext cx="844062" cy="2110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8700" y="923192"/>
            <a:ext cx="844062" cy="211015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 rot="23662">
            <a:off x="13861144" y="1014412"/>
            <a:ext cx="2075766" cy="0"/>
          </a:xfrm>
          <a:prstGeom prst="line">
            <a:avLst/>
          </a:prstGeom>
          <a:ln w="28575" cap="rnd">
            <a:solidFill>
              <a:srgbClr val="FF0000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-10776337">
            <a:off x="2313529" y="1014413"/>
            <a:ext cx="2075766" cy="0"/>
          </a:xfrm>
          <a:prstGeom prst="line">
            <a:avLst/>
          </a:prstGeom>
          <a:ln w="28575" cap="rnd">
            <a:solidFill>
              <a:srgbClr val="FF0000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Rectangle 3"/>
          <p:cNvSpPr/>
          <p:nvPr/>
        </p:nvSpPr>
        <p:spPr>
          <a:xfrm>
            <a:off x="5319303" y="4416694"/>
            <a:ext cx="3182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solidFill>
                  <a:srgbClr val="1E9C9B"/>
                </a:solidFill>
                <a:latin typeface="Montserrat Extra-Bold"/>
                <a:cs typeface="B Koodak" panose="00000700000000000000" pitchFamily="2" charset="-78"/>
              </a:rPr>
              <a:t>قرارداد پتروشیمی بندر امام</a:t>
            </a:r>
            <a:endParaRPr lang="en-US" sz="2400" dirty="0">
              <a:solidFill>
                <a:srgbClr val="1E9C9B"/>
              </a:solidFill>
              <a:cs typeface="B Koodak" panose="000007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41618" y="4416693"/>
            <a:ext cx="3182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solidFill>
                  <a:srgbClr val="1E9C9B"/>
                </a:solidFill>
                <a:latin typeface="Montserrat Extra-Bold"/>
                <a:cs typeface="B Koodak" panose="00000700000000000000" pitchFamily="2" charset="-78"/>
              </a:rPr>
              <a:t>قرارداد پتروشیمی لردگان</a:t>
            </a:r>
            <a:endParaRPr lang="en-US" sz="2400" dirty="0">
              <a:solidFill>
                <a:srgbClr val="1E9C9B"/>
              </a:solidFill>
              <a:cs typeface="B Koodak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41760" y="4413229"/>
            <a:ext cx="3182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solidFill>
                  <a:srgbClr val="1E9C9B"/>
                </a:solidFill>
                <a:latin typeface="Montserrat Extra-Bold"/>
                <a:cs typeface="B Koodak" panose="00000700000000000000" pitchFamily="2" charset="-78"/>
              </a:rPr>
              <a:t>قرارداد پتروشیمی بوعلی سینا</a:t>
            </a:r>
            <a:endParaRPr lang="en-US" sz="2400" dirty="0">
              <a:solidFill>
                <a:srgbClr val="1E9C9B"/>
              </a:solidFill>
              <a:cs typeface="B Koodak" panose="000007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C87E99-071D-0C0C-6BB8-49A7B6987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98" y="4201368"/>
            <a:ext cx="3572566" cy="4230991"/>
          </a:xfrm>
          <a:prstGeom prst="rect">
            <a:avLst/>
          </a:prstGeom>
        </p:spPr>
      </p:pic>
      <p:sp>
        <p:nvSpPr>
          <p:cNvPr id="16" name="AutoShape 9">
            <a:extLst>
              <a:ext uri="{FF2B5EF4-FFF2-40B4-BE49-F238E27FC236}">
                <a16:creationId xmlns:a16="http://schemas.microsoft.com/office/drawing/2014/main" id="{AA6BE256-2022-943A-14D9-6B32CAF717FF}"/>
              </a:ext>
            </a:extLst>
          </p:cNvPr>
          <p:cNvSpPr/>
          <p:nvPr/>
        </p:nvSpPr>
        <p:spPr>
          <a:xfrm>
            <a:off x="469018" y="4023941"/>
            <a:ext cx="3569582" cy="422027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CA276-76E1-0D98-CBD3-7E1ECBC25ACE}"/>
              </a:ext>
            </a:extLst>
          </p:cNvPr>
          <p:cNvSpPr/>
          <p:nvPr/>
        </p:nvSpPr>
        <p:spPr>
          <a:xfrm>
            <a:off x="663537" y="4416695"/>
            <a:ext cx="3182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solidFill>
                  <a:srgbClr val="1E9C9B"/>
                </a:solidFill>
                <a:latin typeface="Montserrat Extra-Bold"/>
                <a:cs typeface="B Koodak" panose="00000700000000000000" pitchFamily="2" charset="-78"/>
              </a:rPr>
              <a:t>قرارداد پتروشیمی تندگویان</a:t>
            </a:r>
            <a:endParaRPr lang="en-US" sz="2400" dirty="0">
              <a:solidFill>
                <a:srgbClr val="1E9C9B"/>
              </a:solidFill>
              <a:cs typeface="B Koodak" panose="00000700000000000000" pitchFamily="2" charset="-78"/>
            </a:endParaRPr>
          </a:p>
        </p:txBody>
      </p:sp>
      <p:sp>
        <p:nvSpPr>
          <p:cNvPr id="19" name="AutoShape 21">
            <a:extLst>
              <a:ext uri="{FF2B5EF4-FFF2-40B4-BE49-F238E27FC236}">
                <a16:creationId xmlns:a16="http://schemas.microsoft.com/office/drawing/2014/main" id="{380F09FF-B6F1-D633-7C27-D1D3FC68D2F5}"/>
              </a:ext>
            </a:extLst>
          </p:cNvPr>
          <p:cNvSpPr/>
          <p:nvPr/>
        </p:nvSpPr>
        <p:spPr>
          <a:xfrm>
            <a:off x="723737" y="5219700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CF02DC0-DA37-08DF-BA2E-A0EFD5C272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5327419"/>
            <a:ext cx="1966972" cy="27820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767D519-988D-C61A-FF96-DC3C319774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23" y="5308713"/>
            <a:ext cx="1966971" cy="27820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D51CE-50C4-B711-9F9A-AD60B9E25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193584"/>
            <a:ext cx="18288000" cy="304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8D22DE7-B816-3234-BBA7-C19101F38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321" y="9236916"/>
            <a:ext cx="5261304" cy="5547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D791A38-FAE4-0C40-4FE3-B87A5158BC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684" y="9246741"/>
            <a:ext cx="1096461" cy="1096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A4DBBB-3A1E-2182-D78F-6FA25196D8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46" y="5327423"/>
            <a:ext cx="1966969" cy="2782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248D79-E7AC-8877-8974-96958B71AB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773" y="5302931"/>
            <a:ext cx="1980197" cy="2800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736EF4-1AD8-1885-14BF-520EAD66EA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591" y="9316681"/>
            <a:ext cx="931657" cy="9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0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409</Words>
  <Application>Microsoft Office PowerPoint</Application>
  <PresentationFormat>Custom</PresentationFormat>
  <Paragraphs>52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Montserrat Semi-Bold Bold</vt:lpstr>
      <vt:lpstr>Montserrat Extra-Bold</vt:lpstr>
      <vt:lpstr>Montserrat</vt:lpstr>
      <vt:lpstr>B Titr</vt:lpstr>
      <vt:lpstr>Arial</vt:lpstr>
      <vt:lpstr>Calibri</vt:lpstr>
      <vt:lpstr>B Koodak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Simple Corporate Presentation</dc:title>
  <dc:creator>M53</dc:creator>
  <cp:lastModifiedBy>Danial N.Dolatshahi</cp:lastModifiedBy>
  <cp:revision>61</cp:revision>
  <dcterms:created xsi:type="dcterms:W3CDTF">2006-08-16T00:00:00Z</dcterms:created>
  <dcterms:modified xsi:type="dcterms:W3CDTF">2024-07-09T07:55:42Z</dcterms:modified>
  <dc:identifier>DAFYOouDg58</dc:identifier>
</cp:coreProperties>
</file>